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63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43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6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52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1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7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41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3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0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8D1CA-A3CC-4104-A962-6A2BDE4E3DBC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11960-CB22-45E6-87F8-4B257E4A0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7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66669"/>
            <a:ext cx="9144000" cy="5834131"/>
          </a:xfr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optimized structures 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 Type: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Opt+Freq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of the E and Z forms of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buthene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Hartree-Fock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DFT (functional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WB97X)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6-31G(d)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basis set (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HF and DFT: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WB97X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make sure to get the lowest energy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conformations (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Vibrations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no imaginary frequencies) in each case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energy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buthene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HF E                        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-156.10964898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energy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buthene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HF Z                        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-156.10710097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energy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buthene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DFT E                      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-157.17464049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energy </a:t>
            </a:r>
            <a:r>
              <a:rPr lang="en-US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buthene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DFT Z                      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-157.17293366</a:t>
            </a:r>
          </a:p>
          <a:p>
            <a:pPr algn="l"/>
            <a:endParaRPr lang="en-US" sz="20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831" y="1977132"/>
            <a:ext cx="2245900" cy="23501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620" y="1771418"/>
            <a:ext cx="2290893" cy="2555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9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76518"/>
                <a:ext cx="10515600" cy="570044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each level of calculations, compare the optimized geometries of Z form with the experimental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values: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1.506 Å,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1.346 Å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𝑐𝑐𝑐</m:t>
                        </m:r>
                      </m:sub>
                    </m:sSub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125.4°.</a:t>
                </a:r>
              </a:p>
              <a:p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2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1.346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1.506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0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𝑐𝑐𝑐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125.4</a:t>
                </a:r>
              </a:p>
              <a:p>
                <a:pPr marL="0" indent="0" algn="ctr">
                  <a:buNone/>
                </a:pPr>
                <a:r>
                  <a:rPr lang="en-US" sz="2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DFT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1.334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1.502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0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𝑐𝑐𝑐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127.57</a:t>
                </a:r>
                <a:endParaRPr lang="en-US" sz="200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HF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1.322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1.504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𝜃</m:t>
                        </m:r>
                      </m:e>
                      <m:sub>
                        <m:r>
                          <a:rPr lang="en-US" sz="20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𝑐𝑐𝑐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128.34</a:t>
                </a:r>
                <a:endParaRPr lang="en-US" sz="200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76518"/>
                <a:ext cx="10515600" cy="5700445"/>
              </a:xfrm>
              <a:blipFill rotWithShape="0">
                <a:blip r:embed="rId2"/>
                <a:stretch>
                  <a:fillRect l="-638" t="-1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82" y="1471851"/>
            <a:ext cx="3292936" cy="25849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871" y="1471851"/>
            <a:ext cx="3191276" cy="2584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91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7882"/>
            <a:ext cx="10515600" cy="5847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 the energy calculations 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 Type: SP)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both the gas phase and in an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implicit water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solvent model (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Solvation:SMD:Water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compare the relative energy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956023"/>
              </p:ext>
            </p:extLst>
          </p:nvPr>
        </p:nvGraphicFramePr>
        <p:xfrm>
          <a:off x="950175" y="1363608"/>
          <a:ext cx="10202928" cy="1985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4693"/>
                <a:gridCol w="2897746"/>
                <a:gridCol w="2756079"/>
                <a:gridCol w="2614410"/>
              </a:tblGrid>
              <a:tr h="542465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gas phase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SMD water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CPCM water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1734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HF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-156.10964898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-156.10768924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-156.11166271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1734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DFT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-157.17464049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-157.17276983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-157.17671368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640742"/>
              </p:ext>
            </p:extLst>
          </p:nvPr>
        </p:nvGraphicFramePr>
        <p:xfrm>
          <a:off x="935150" y="3602386"/>
          <a:ext cx="10202928" cy="1985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4693"/>
                <a:gridCol w="2897746"/>
                <a:gridCol w="2756079"/>
                <a:gridCol w="2614410"/>
              </a:tblGrid>
              <a:tr h="542465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gas phase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SMD water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CPCM water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1734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HF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-156.10710097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-156.10533466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-156.10921053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1734"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DFT</a:t>
                      </a:r>
                      <a:endParaRPr lang="en-US" sz="20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-157.17293366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-157.17126227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-157.17509964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8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89397"/>
                <a:ext cx="10515600" cy="568756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Which isomer is the most stable in the two environments?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isomer</a:t>
                </a:r>
              </a:p>
              <a:p>
                <a:pPr marL="0" indent="0">
                  <a:buNone/>
                </a:pPr>
                <a:endParaRPr lang="en-US" sz="2000" dirty="0" smtClean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Does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prediction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depend on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whether you are using raw electronic energies or Gibbs free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energies (</a:t>
                </a:r>
                <a:r>
                  <a:rPr lang="en-US" sz="20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Results:Summary:Thermo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)? 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 , it dose not. E is more stable than Z, in both environment.</a:t>
                </a:r>
              </a:p>
              <a:p>
                <a:pPr marL="0" indent="0">
                  <a:buNone/>
                </a:pPr>
                <a:endParaRPr lang="en-US" sz="2000" dirty="0" smtClean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sub>
                    </m:sSub>
                    <m:r>
                      <a:rPr lang="en-US" sz="20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 (v + 1/2) </a:t>
                </a:r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l-G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ν</a:t>
                </a:r>
                <a:endParaRPr lang="en-U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0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𝑡𝑜𝑡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𝑡𝑐𝑜𝑟𝑟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𝑟𝑐𝑜𝑟𝑟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𝑉𝑐𝑜𝑟𝑟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18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+ZPE</a:t>
                </a:r>
              </a:p>
              <a:p>
                <a:pPr marL="0" indent="0">
                  <a:buNone/>
                </a:pPr>
                <a:r>
                  <a:rPr lang="en-US" sz="18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𝑡𝑜𝑡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𝑡𝑜𝑡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</a:p>
              <a:p>
                <a:pPr marL="0" indent="0">
                  <a:buNone/>
                </a:pPr>
                <a:r>
                  <a:rPr lang="en-US" sz="18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18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𝑡𝑜𝑡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𝑡𝑜𝑡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− 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𝑡𝑜𝑡</m:t>
                        </m:r>
                      </m:sub>
                    </m:sSub>
                  </m:oMath>
                </a14:m>
                <a:endParaRPr lang="en-US" sz="1800" dirty="0" smtClean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18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𝑡𝑜𝑡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sub>
                    </m:sSub>
                  </m:oMath>
                </a14:m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sub>
                    </m:sSub>
                  </m:oMath>
                </a14:m>
                <a:endParaRPr lang="en-US" sz="1800" dirty="0" smtClean="0">
                  <a:solidFill>
                    <a:schemeClr val="accent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18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US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sz="18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1800" dirty="0" smtClean="0">
                    <a:solidFill>
                      <a:schemeClr val="accent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total electronic energy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89397"/>
                <a:ext cx="10515600" cy="5687566"/>
              </a:xfrm>
              <a:blipFill rotWithShape="0">
                <a:blip r:embed="rId2"/>
                <a:stretch>
                  <a:fillRect l="-638" t="-1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17" y="2724955"/>
            <a:ext cx="3288473" cy="313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57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Content Placeholder 9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57098958"/>
                  </p:ext>
                </p:extLst>
              </p:nvPr>
            </p:nvGraphicFramePr>
            <p:xfrm>
              <a:off x="824784" y="1043188"/>
              <a:ext cx="1609323" cy="307504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09323"/>
                  </a:tblGrid>
                  <a:tr h="850006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1800" b="1" kern="120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Energies</a:t>
                          </a:r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𝑡𝑜𝑡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0" kern="12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𝑡𝑜𝑡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𝐺</m:t>
                                    </m:r>
                                  </m:e>
                                  <m:sub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𝑡𝑜𝑡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1800" b="1" kern="120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+</a:t>
                          </a:r>
                          <a:r>
                            <a:rPr lang="en-US" sz="1800" b="0" kern="120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ZPE</a:t>
                          </a:r>
                          <a:endParaRPr lang="en-US" sz="1800" b="0" kern="12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sz="1800" b="0" i="1" dirty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l-GR" sz="1800" b="1" kern="120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Δ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dirty="0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800" b="0" i="1" dirty="0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chemeClr val="accent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0" name="Content Placeholder 9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57098958"/>
                  </p:ext>
                </p:extLst>
              </p:nvPr>
            </p:nvGraphicFramePr>
            <p:xfrm>
              <a:off x="824784" y="1043188"/>
              <a:ext cx="1609323" cy="307504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09323"/>
                  </a:tblGrid>
                  <a:tr h="850006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US" sz="1800" b="1" kern="120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Energies</a:t>
                          </a:r>
                          <a:endParaRPr lang="en-US" sz="1800" b="1" kern="120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ea typeface="+mn-ea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77" t="-241667" r="-1509" b="-533333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77" t="-336066" r="-1509" b="-4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77" t="-436066" r="-1509" b="-3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77" t="-536066" r="-1509" b="-2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77" t="-636066" r="-1509" b="-124590"/>
                          </a:stretch>
                        </a:blip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77" t="-736066" r="-1509" b="-245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377783"/>
              </p:ext>
            </p:extLst>
          </p:nvPr>
        </p:nvGraphicFramePr>
        <p:xfrm>
          <a:off x="2405488" y="1028759"/>
          <a:ext cx="8127999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gas phase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water solvent(SMD)</a:t>
                      </a:r>
                    </a:p>
                    <a:p>
                      <a:pPr marL="0" algn="ctr" defTabSz="914400" rtl="0" eaLnBrk="1" latinLnBrk="0" hangingPunct="1"/>
                      <a:endParaRPr lang="en-US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water solvent(CPCM)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243073"/>
              </p:ext>
            </p:extLst>
          </p:nvPr>
        </p:nvGraphicFramePr>
        <p:xfrm>
          <a:off x="2405488" y="1543914"/>
          <a:ext cx="8128002" cy="2423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/>
                <a:gridCol w="1354667"/>
                <a:gridCol w="1354667"/>
                <a:gridCol w="1354667"/>
                <a:gridCol w="1354667"/>
                <a:gridCol w="1354667"/>
              </a:tblGrid>
              <a:tr h="33717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852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-155.985956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-155.988739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-155.984621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-155.987153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-155.988448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-155.991113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17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-155.985012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-155.987795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-155.983677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-155.986209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-155.987503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-155.990169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17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-156.018909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-156.020616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-156.017797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-156.019758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-156.020775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-156.023657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717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-155.991262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-155.994012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-155.990013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-155.992457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-155.993766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0" kern="12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-155.996393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819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-156.107100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-156.109648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-156.105334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-156.107689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-156.109210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-156.111662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532393"/>
              </p:ext>
            </p:extLst>
          </p:nvPr>
        </p:nvGraphicFramePr>
        <p:xfrm>
          <a:off x="2405487" y="3755480"/>
          <a:ext cx="8127999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36401"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6.689 kJ/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mol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6.182 kJ/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mol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6.438 kJ/</a:t>
                      </a:r>
                      <a:r>
                        <a:rPr lang="en-US" sz="1800" b="0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mol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965915" y="4377675"/>
            <a:ext cx="100326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 of the electronic and thermal free energies also show that the E is more stable isomer in two environment.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electronic energies show that E isomer has more stability in both gas phase and water solvent about by 6.689 and 6.182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kj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respectively.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65713577"/>
                  </p:ext>
                </p:extLst>
              </p:nvPr>
            </p:nvGraphicFramePr>
            <p:xfrm>
              <a:off x="808507" y="5755305"/>
              <a:ext cx="9906716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59941"/>
                    <a:gridCol w="3017282"/>
                    <a:gridCol w="2823509"/>
                    <a:gridCol w="2605984"/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l-GR" sz="1800" b="1" kern="120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Δ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80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8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4.481 kJ/</a:t>
                          </a:r>
                          <a:r>
                            <a:rPr lang="en-US" b="0" dirty="0" err="1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mol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3.958 kJ/</a:t>
                          </a:r>
                          <a:r>
                            <a:rPr lang="en-US" b="0" dirty="0" err="1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mol</a:t>
                          </a:r>
                          <a:endParaRPr lang="en-US" b="0" dirty="0" smtClean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4.237 kJ/</a:t>
                          </a:r>
                          <a:r>
                            <a:rPr lang="en-US" b="0" dirty="0" err="1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mol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65713577"/>
                  </p:ext>
                </p:extLst>
              </p:nvPr>
            </p:nvGraphicFramePr>
            <p:xfrm>
              <a:off x="808507" y="5755305"/>
              <a:ext cx="9906716" cy="3708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59941"/>
                    <a:gridCol w="3017282"/>
                    <a:gridCol w="2823509"/>
                    <a:gridCol w="2605984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17" t="-8197" r="-579167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4.481 kJ/</a:t>
                          </a:r>
                          <a:r>
                            <a:rPr lang="en-US" b="0" dirty="0" err="1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mol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3.958 kJ/</a:t>
                          </a:r>
                          <a:r>
                            <a:rPr lang="en-US" b="0" dirty="0" err="1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mol</a:t>
                          </a:r>
                          <a:endParaRPr lang="en-US" b="0" dirty="0" smtClean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4.237 </a:t>
                          </a:r>
                          <a:r>
                            <a:rPr lang="en-US" b="0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kJ/</a:t>
                          </a:r>
                          <a:r>
                            <a:rPr lang="en-US" b="0" dirty="0" err="1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mol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1481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7882"/>
            <a:ext cx="10515600" cy="57390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does the relative stability depend on the polarity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Although in gas phase E isomer is more stable than Z, the difference of electronic energies for isomers in polar solvent is more agreement with </a:t>
            </a:r>
            <a:r>
              <a:rPr lang="en-US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 ± 1.6 </a:t>
            </a: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kJ/</a:t>
            </a:r>
            <a:r>
              <a:rPr lang="en-US" sz="20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en-US" sz="2000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does the calculated value compare to the experimental value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results of computational calculations are in agreement with experimental results confirms that E isomer is more stable.</a:t>
            </a:r>
          </a:p>
          <a:p>
            <a:pPr marL="0" indent="0">
              <a:buNone/>
            </a:pPr>
            <a:endParaRPr 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 form of 2-butene, compare the calculated harmonic vibrational frequencies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main high-intensity of experimental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anharmonic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values by calculating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Mean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Absolute Deviations (MAD). This may be easiest to do using a spreadsheet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listing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frequencies and calculating the average absolute differences. What are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trends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regarding behavior with respect to level of calculations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3792" y="4816698"/>
            <a:ext cx="3464416" cy="1360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2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35477763"/>
                  </p:ext>
                </p:extLst>
              </p:nvPr>
            </p:nvGraphicFramePr>
            <p:xfrm>
              <a:off x="838200" y="528638"/>
              <a:ext cx="10515600" cy="349679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3120"/>
                    <a:gridCol w="2103120"/>
                    <a:gridCol w="2103120"/>
                    <a:gridCol w="2103120"/>
                    <a:gridCol w="2103120"/>
                  </a:tblGrid>
                  <a:tr h="900917">
                    <a:tc>
                      <a:txBody>
                        <a:bodyPr/>
                        <a:lstStyle/>
                        <a:p>
                          <a:pPr algn="ctr"/>
                          <a:endParaRPr lang="en-US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Method 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𝝂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𝝂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𝝂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MAD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Exp.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2950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1450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970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HF(gas)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3187.54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1642.91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1109.06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189.837</a:t>
                          </a: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HF(SMD)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3232.95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1605.54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1063.77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177.42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HF(CPCM)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a:t>3183.74</a:t>
                          </a:r>
                          <a:endParaRPr lang="en-US" dirty="0"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a:t>1626.55</a:t>
                          </a:r>
                          <a:endParaRPr lang="en-US" dirty="0"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a:t>1106.90</a:t>
                          </a:r>
                          <a:endParaRPr lang="en-US" dirty="0"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182.397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DFT(gas)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3180.50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1533.05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1021.78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121.61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DFT(SMD)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3179.65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1488.24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1008.28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102.057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DFT(CPCM)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3174.95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1515.04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1020.46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113.483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35477763"/>
                  </p:ext>
                </p:extLst>
              </p:nvPr>
            </p:nvGraphicFramePr>
            <p:xfrm>
              <a:off x="838200" y="528638"/>
              <a:ext cx="10515600" cy="349679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03120"/>
                    <a:gridCol w="2103120"/>
                    <a:gridCol w="2103120"/>
                    <a:gridCol w="2103120"/>
                    <a:gridCol w="2103120"/>
                  </a:tblGrid>
                  <a:tr h="900917">
                    <a:tc>
                      <a:txBody>
                        <a:bodyPr/>
                        <a:lstStyle/>
                        <a:p>
                          <a:pPr algn="ctr"/>
                          <a:endParaRPr lang="en-US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Method 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290" t="-676" r="-301449" b="-2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99711" t="-676" r="-200578" b="-2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300580" t="-676" r="-101159" b="-2986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</a:rPr>
                            <a:t>MAD</a:t>
                          </a:r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Exp.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2950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1450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970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HF(gas)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3187.54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1642.91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1109.06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189.837</a:t>
                          </a: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HF(SMD)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3232.95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1605.54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1063.77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177.42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HF(CPCM)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a:t>3183.74</a:t>
                          </a:r>
                          <a:endParaRPr lang="en-US" dirty="0"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a:t>1626.55</a:t>
                          </a:r>
                          <a:endParaRPr lang="en-US" dirty="0"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ea typeface="Tahoma" panose="020B0604030504040204" pitchFamily="34" charset="0"/>
                              <a:cs typeface="Times New Roman" panose="02020603050405020304" pitchFamily="18" charset="0"/>
                            </a:rPr>
                            <a:t>1106.90</a:t>
                          </a:r>
                          <a:endParaRPr lang="en-US" dirty="0">
                            <a:latin typeface="Times New Roman" panose="02020603050405020304" pitchFamily="18" charset="0"/>
                            <a:ea typeface="Tahoma" panose="020B060403050404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182.397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DFT(gas)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3180.50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1533.05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1021.78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121.61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DFT(SMD)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3179.65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1488.24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1008.28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102.057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DFT(CPCM)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3174.95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1515.04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1020.46</a:t>
                          </a:r>
                          <a:endParaRPr lang="en-US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113.483</a:t>
                          </a:r>
                          <a:endParaRPr lang="en-US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7434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551</Words>
  <Application>Microsoft Office PowerPoint</Application>
  <PresentationFormat>Widescreen</PresentationFormat>
  <Paragraphs>167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akbar</dc:creator>
  <cp:lastModifiedBy>akbar</cp:lastModifiedBy>
  <cp:revision>91</cp:revision>
  <dcterms:created xsi:type="dcterms:W3CDTF">2023-02-10T18:08:23Z</dcterms:created>
  <dcterms:modified xsi:type="dcterms:W3CDTF">2023-02-13T20:59:06Z</dcterms:modified>
</cp:coreProperties>
</file>